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9144000"/>
  <p:notesSz cx="6858000" cy="9144000"/>
  <p:embeddedFontLst>
    <p:embeddedFont>
      <p:font typeface="Economica"/>
      <p:regular r:id="rId31"/>
      <p:bold r:id="rId32"/>
      <p:italic r:id="rId33"/>
      <p:boldItalic r:id="rId34"/>
    </p:embeddedFont>
    <p:embeddedFont>
      <p:font typeface="Roboto"/>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6.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conomica-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Economica-italic.fntdata"/><Relationship Id="rId10" Type="http://schemas.openxmlformats.org/officeDocument/2006/relationships/slide" Target="slides/slide6.xml"/><Relationship Id="rId32" Type="http://schemas.openxmlformats.org/officeDocument/2006/relationships/font" Target="fonts/Economica-bold.fntdata"/><Relationship Id="rId13" Type="http://schemas.openxmlformats.org/officeDocument/2006/relationships/slide" Target="slides/slide9.xml"/><Relationship Id="rId35" Type="http://schemas.openxmlformats.org/officeDocument/2006/relationships/font" Target="fonts/Roboto-regular.fntdata"/><Relationship Id="rId12" Type="http://schemas.openxmlformats.org/officeDocument/2006/relationships/slide" Target="slides/slide8.xml"/><Relationship Id="rId34" Type="http://schemas.openxmlformats.org/officeDocument/2006/relationships/font" Target="fonts/Economica-boldItalic.fntdata"/><Relationship Id="rId15" Type="http://schemas.openxmlformats.org/officeDocument/2006/relationships/slide" Target="slides/slide11.xml"/><Relationship Id="rId37" Type="http://schemas.openxmlformats.org/officeDocument/2006/relationships/font" Target="fonts/Roboto-italic.fntdata"/><Relationship Id="rId14" Type="http://schemas.openxmlformats.org/officeDocument/2006/relationships/slide" Target="slides/slide10.xml"/><Relationship Id="rId36" Type="http://schemas.openxmlformats.org/officeDocument/2006/relationships/font" Target="fonts/Roboto-bold.fntdata"/><Relationship Id="rId17" Type="http://schemas.openxmlformats.org/officeDocument/2006/relationships/slide" Target="slides/slide13.xml"/><Relationship Id="rId39" Type="http://schemas.openxmlformats.org/officeDocument/2006/relationships/font" Target="fonts/OpenSans-regular.fntdata"/><Relationship Id="rId16" Type="http://schemas.openxmlformats.org/officeDocument/2006/relationships/slide" Target="slides/slide12.xml"/><Relationship Id="rId38" Type="http://schemas.openxmlformats.org/officeDocument/2006/relationships/font" Target="fonts/Robo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70107ea9a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970107ea9a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70107ea9a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970107ea9a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38ba702d0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938ba702d0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38ba702d0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938ba702d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38ba702d0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938ba702d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70107ea9a_0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970107ea9a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70107ea9a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970107ea9a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70107ea9a_0_1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970107ea9a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70107ea9a_0_1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970107ea9a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70107ea9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970107ea9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70107ea9a_0_1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970107ea9a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7bda7517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97bda751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70107ea9a_0_1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970107ea9a_0_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70107ea9a_0_1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970107ea9a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3384d63d5_0_2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53384d63d5_0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53384d63d5_0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53384d63d5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970107ea9a_0_1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970107ea9a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95098a312f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95098a312f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70107ea9a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970107ea9a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70107ea9a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970107ea9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70107ea9a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970107ea9a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70107ea9a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970107ea9a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magenta.tensorflow.org/assets/sketch_rnn_demo/index.html" TargetMode="External"/><Relationship Id="rId4" Type="http://schemas.openxmlformats.org/officeDocument/2006/relationships/image" Target="../media/image10.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thispersondoesnotexist.com/"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www.youtube.com/watch?v=cQ54GDm1eL0" TargetMode="Externa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pythonprogramming.net/recurrent-neural-network-deep-learning-python-tensorflow-keras/" TargetMode="External"/><Relationship Id="rId4" Type="http://schemas.openxmlformats.org/officeDocument/2006/relationships/hyperlink" Target="https://towardsdatascience.com/demystifying-gans-in-tensorflow-2-0-9890834ab3d9" TargetMode="External"/><Relationship Id="rId5" Type="http://schemas.openxmlformats.org/officeDocument/2006/relationships/hyperlink" Target="https://www.geeksforgeeks.org/ml-autoencoder-with-tensorflow-2-0/" TargetMode="External"/><Relationship Id="rId6"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docs.google.com/presentation/d/1ZGrz6v_L7WDLf6onRw1S2SQQGSqhk8dy9bAuVJuZX9A/edit?usp=sharing"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s://www.analyticsvidhya.com/blog/2017/12/introduction-to-recurrent-neural-networks/" TargetMode="External"/><Relationship Id="rId4" Type="http://schemas.openxmlformats.org/officeDocument/2006/relationships/hyperlink" Target="https://builtin.com/data-science/recurrent-neural-networks-and-lstm" TargetMode="External"/><Relationship Id="rId5" Type="http://schemas.openxmlformats.org/officeDocument/2006/relationships/hyperlink" Target="https://towardsdatascience.com/generative-adversarial-networks-explained-34472718707a" TargetMode="External"/><Relationship Id="rId6"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hyperlink" Target="https://discuss.dphi.tech/t/day-1-introduction-to-deep-learning/68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hyperlink" Target="http://neuralnetworksanddeeplearning.com/chap4.html" TargetMode="External"/><Relationship Id="rId4" Type="http://schemas.openxmlformats.org/officeDocument/2006/relationships/hyperlink" Target="http://neuralnetworksanddeeplearning.com/chap4.html" TargetMode="External"/><Relationship Id="rId5" Type="http://schemas.openxmlformats.org/officeDocument/2006/relationships/hyperlink" Target="http://neuralnetworksanddeeplearning.com/chap4.html" TargetMode="External"/><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274325" y="3298225"/>
            <a:ext cx="86562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15 - Some other popular Neural Networks</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4" name="Google Shape;154;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5" name="Google Shape;155;p22"/>
          <p:cNvSpPr txBox="1"/>
          <p:nvPr/>
        </p:nvSpPr>
        <p:spPr>
          <a:xfrm>
            <a:off x="125"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Applications of RNN - SketchRNN</a:t>
            </a:r>
            <a:endParaRPr sz="4500">
              <a:solidFill>
                <a:srgbClr val="434343"/>
              </a:solidFill>
              <a:latin typeface="Economica"/>
              <a:ea typeface="Economica"/>
              <a:cs typeface="Economica"/>
              <a:sym typeface="Economica"/>
            </a:endParaRPr>
          </a:p>
        </p:txBody>
      </p:sp>
      <p:sp>
        <p:nvSpPr>
          <p:cNvPr id="156" name="Google Shape;156;p22"/>
          <p:cNvSpPr txBox="1"/>
          <p:nvPr/>
        </p:nvSpPr>
        <p:spPr>
          <a:xfrm>
            <a:off x="463200" y="978675"/>
            <a:ext cx="82896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chemeClr val="hlink"/>
                </a:solidFill>
                <a:latin typeface="Open Sans"/>
                <a:ea typeface="Open Sans"/>
                <a:cs typeface="Open Sans"/>
                <a:sym typeface="Open Sans"/>
                <a:hlinkClick r:id="rId3"/>
              </a:rPr>
              <a:t>https://magenta.tensorflow.org/assets/sketch_rnn_demo/index.html</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This application learns to complete drawings. It’s pretty fun to play around with. Try it out!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93C47D"/>
                </a:highlight>
                <a:latin typeface="Open Sans"/>
                <a:ea typeface="Open Sans"/>
                <a:cs typeface="Open Sans"/>
                <a:sym typeface="Open Sans"/>
              </a:rPr>
              <a:t>You don’t need to do much here, just put a dot or add a line and the application would do the rest!</a:t>
            </a:r>
            <a:br>
              <a:rPr lang="en" sz="2000">
                <a:latin typeface="Open Sans"/>
                <a:ea typeface="Open Sans"/>
                <a:cs typeface="Open Sans"/>
                <a:sym typeface="Open Sans"/>
              </a:rPr>
            </a:br>
            <a:br>
              <a:rPr lang="en" sz="2000">
                <a:latin typeface="Open Sans"/>
                <a:ea typeface="Open Sans"/>
                <a:cs typeface="Open Sans"/>
                <a:sym typeface="Open Sans"/>
              </a:rPr>
            </a:br>
            <a:endParaRPr sz="2000">
              <a:latin typeface="Open Sans"/>
              <a:ea typeface="Open Sans"/>
              <a:cs typeface="Open Sans"/>
              <a:sym typeface="Open Sans"/>
            </a:endParaRPr>
          </a:p>
        </p:txBody>
      </p:sp>
      <p:pic>
        <p:nvPicPr>
          <p:cNvPr id="157" name="Google Shape;157;p22"/>
          <p:cNvPicPr preferRelativeResize="0"/>
          <p:nvPr/>
        </p:nvPicPr>
        <p:blipFill rotWithShape="1">
          <a:blip r:embed="rId4">
            <a:alphaModFix/>
          </a:blip>
          <a:srcRect b="0" l="0" r="0" t="3157"/>
          <a:stretch/>
        </p:blipFill>
        <p:spPr>
          <a:xfrm>
            <a:off x="1177726" y="3376400"/>
            <a:ext cx="6860524" cy="2732075"/>
          </a:xfrm>
          <a:prstGeom prst="rect">
            <a:avLst/>
          </a:prstGeom>
          <a:noFill/>
          <a:ln>
            <a:noFill/>
          </a:ln>
        </p:spPr>
      </p:pic>
      <p:grpSp>
        <p:nvGrpSpPr>
          <p:cNvPr id="158" name="Google Shape;158;p22"/>
          <p:cNvGrpSpPr/>
          <p:nvPr/>
        </p:nvGrpSpPr>
        <p:grpSpPr>
          <a:xfrm>
            <a:off x="0" y="5976100"/>
            <a:ext cx="9144000" cy="919800"/>
            <a:chOff x="0" y="5976100"/>
            <a:chExt cx="9144000" cy="919800"/>
          </a:xfrm>
        </p:grpSpPr>
        <p:sp>
          <p:nvSpPr>
            <p:cNvPr id="159" name="Google Shape;159;p2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2"/>
            <p:cNvPicPr preferRelativeResize="0"/>
            <p:nvPr/>
          </p:nvPicPr>
          <p:blipFill>
            <a:blip r:embed="rId5">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6" name="Google Shape;166;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7" name="Google Shape;167;p23"/>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Issues with Standard RNNs</a:t>
            </a:r>
            <a:endParaRPr sz="4500">
              <a:solidFill>
                <a:srgbClr val="434343"/>
              </a:solidFill>
              <a:latin typeface="Economica"/>
              <a:ea typeface="Economica"/>
              <a:cs typeface="Economica"/>
              <a:sym typeface="Economica"/>
            </a:endParaRPr>
          </a:p>
        </p:txBody>
      </p:sp>
      <p:sp>
        <p:nvSpPr>
          <p:cNvPr id="168" name="Google Shape;168;p23"/>
          <p:cNvSpPr txBox="1"/>
          <p:nvPr/>
        </p:nvSpPr>
        <p:spPr>
          <a:xfrm>
            <a:off x="463200" y="2087225"/>
            <a:ext cx="8289600" cy="4770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Gradient vanishing problems</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Exploding gradient problems</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Training an RNN is a comparatively difficult task.</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It cannot process very long sequences if using tanh or relu as an activation function.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169" name="Google Shape;169;p23"/>
          <p:cNvGrpSpPr/>
          <p:nvPr/>
        </p:nvGrpSpPr>
        <p:grpSpPr>
          <a:xfrm>
            <a:off x="0" y="5976100"/>
            <a:ext cx="9144000" cy="919800"/>
            <a:chOff x="0" y="5976100"/>
            <a:chExt cx="9144000" cy="919800"/>
          </a:xfrm>
        </p:grpSpPr>
        <p:sp>
          <p:nvSpPr>
            <p:cNvPr id="170" name="Google Shape;170;p2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7" name="Google Shape;177;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8" name="Google Shape;178;p24"/>
          <p:cNvSpPr txBox="1"/>
          <p:nvPr/>
        </p:nvSpPr>
        <p:spPr>
          <a:xfrm>
            <a:off x="125"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700">
                <a:solidFill>
                  <a:srgbClr val="434343"/>
                </a:solidFill>
                <a:latin typeface="Economica"/>
                <a:ea typeface="Economica"/>
                <a:cs typeface="Economica"/>
                <a:sym typeface="Economica"/>
              </a:rPr>
              <a:t>Long Short-Term Memory</a:t>
            </a:r>
            <a:r>
              <a:rPr lang="en" sz="4700">
                <a:solidFill>
                  <a:srgbClr val="434343"/>
                </a:solidFill>
                <a:latin typeface="Economica"/>
                <a:ea typeface="Economica"/>
                <a:cs typeface="Economica"/>
                <a:sym typeface="Economica"/>
              </a:rPr>
              <a:t> (LSTM)</a:t>
            </a:r>
            <a:endParaRPr sz="4700">
              <a:solidFill>
                <a:srgbClr val="434343"/>
              </a:solidFill>
              <a:latin typeface="Economica"/>
              <a:ea typeface="Economica"/>
              <a:cs typeface="Economica"/>
              <a:sym typeface="Economica"/>
            </a:endParaRPr>
          </a:p>
        </p:txBody>
      </p:sp>
      <p:sp>
        <p:nvSpPr>
          <p:cNvPr id="179" name="Google Shape;179;p24"/>
          <p:cNvSpPr txBox="1"/>
          <p:nvPr/>
        </p:nvSpPr>
        <p:spPr>
          <a:xfrm>
            <a:off x="463200" y="1220950"/>
            <a:ext cx="8524200" cy="56367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Long Short-Term Memory (LSTM) networks are a modified version of recurrent neural networks(RNNs), which makes it easier to remember past data in memory. </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The vanishing gradient problem of RNN is resolved here.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Warning: The below image might look too complex at the moment. There’s nothing to fear, you’ll learn this in the next bootcamp.</a:t>
            </a:r>
            <a:endParaRPr sz="1900">
              <a:latin typeface="Open Sans"/>
              <a:ea typeface="Open Sans"/>
              <a:cs typeface="Open Sans"/>
              <a:sym typeface="Open Sans"/>
            </a:endParaRPr>
          </a:p>
        </p:txBody>
      </p:sp>
      <p:pic>
        <p:nvPicPr>
          <p:cNvPr id="180" name="Google Shape;180;p24"/>
          <p:cNvPicPr preferRelativeResize="0"/>
          <p:nvPr/>
        </p:nvPicPr>
        <p:blipFill rotWithShape="1">
          <a:blip r:embed="rId3">
            <a:alphaModFix/>
          </a:blip>
          <a:srcRect b="12486" l="0" r="0" t="8337"/>
          <a:stretch/>
        </p:blipFill>
        <p:spPr>
          <a:xfrm>
            <a:off x="2284200" y="4050850"/>
            <a:ext cx="4931651" cy="248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6" name="Google Shape;186;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7" name="Google Shape;187;p25"/>
          <p:cNvSpPr txBox="1"/>
          <p:nvPr/>
        </p:nvSpPr>
        <p:spPr>
          <a:xfrm>
            <a:off x="132075" y="170000"/>
            <a:ext cx="8927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Gated Recurrent Unit (GRU)</a:t>
            </a:r>
            <a:endParaRPr sz="4500">
              <a:solidFill>
                <a:srgbClr val="434343"/>
              </a:solidFill>
              <a:latin typeface="Economica"/>
              <a:ea typeface="Economica"/>
              <a:cs typeface="Economica"/>
              <a:sym typeface="Economica"/>
            </a:endParaRPr>
          </a:p>
        </p:txBody>
      </p:sp>
      <p:sp>
        <p:nvSpPr>
          <p:cNvPr id="188" name="Google Shape;188;p25"/>
          <p:cNvSpPr txBox="1"/>
          <p:nvPr/>
        </p:nvSpPr>
        <p:spPr>
          <a:xfrm>
            <a:off x="132075" y="1052525"/>
            <a:ext cx="8853300" cy="58017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GRU (Gated Recurrent Unit) aims to solve the vanishing gradient problem which comes with a standard recurrent neural network. </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GRU can also be considered as a variation on the LSTM because both are designed similarly and, in some cases, produce equally excellent results.</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Another complex looking image alert! A gentle reminder: It gets easier when you understand it fully.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p:txBody>
      </p:sp>
      <p:pic>
        <p:nvPicPr>
          <p:cNvPr id="189" name="Google Shape;189;p25"/>
          <p:cNvPicPr preferRelativeResize="0"/>
          <p:nvPr/>
        </p:nvPicPr>
        <p:blipFill>
          <a:blip r:embed="rId3">
            <a:alphaModFix/>
          </a:blip>
          <a:stretch>
            <a:fillRect/>
          </a:stretch>
        </p:blipFill>
        <p:spPr>
          <a:xfrm>
            <a:off x="2056527" y="3539050"/>
            <a:ext cx="5078500" cy="3228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5" name="Google Shape;195;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6" name="Google Shape;196;p26"/>
          <p:cNvSpPr txBox="1"/>
          <p:nvPr/>
        </p:nvSpPr>
        <p:spPr>
          <a:xfrm>
            <a:off x="75"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434343"/>
                </a:solidFill>
                <a:latin typeface="Economica"/>
                <a:ea typeface="Economica"/>
                <a:cs typeface="Economica"/>
                <a:sym typeface="Economica"/>
              </a:rPr>
              <a:t>Generative Adversarial Network (</a:t>
            </a:r>
            <a:r>
              <a:rPr lang="en" sz="4000">
                <a:solidFill>
                  <a:srgbClr val="434343"/>
                </a:solidFill>
                <a:latin typeface="Economica"/>
                <a:ea typeface="Economica"/>
                <a:cs typeface="Economica"/>
                <a:sym typeface="Economica"/>
              </a:rPr>
              <a:t>GAN)</a:t>
            </a:r>
            <a:endParaRPr sz="4000">
              <a:solidFill>
                <a:srgbClr val="434343"/>
              </a:solidFill>
              <a:latin typeface="Economica"/>
              <a:ea typeface="Economica"/>
              <a:cs typeface="Economica"/>
              <a:sym typeface="Economica"/>
            </a:endParaRPr>
          </a:p>
        </p:txBody>
      </p:sp>
      <p:sp>
        <p:nvSpPr>
          <p:cNvPr id="197" name="Google Shape;197;p26"/>
          <p:cNvSpPr txBox="1"/>
          <p:nvPr/>
        </p:nvSpPr>
        <p:spPr>
          <a:xfrm>
            <a:off x="290475" y="975200"/>
            <a:ext cx="85692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Go to </a:t>
            </a:r>
            <a:r>
              <a:rPr lang="en" sz="1800" u="sng">
                <a:solidFill>
                  <a:schemeClr val="hlink"/>
                </a:solidFill>
                <a:latin typeface="Open Sans"/>
                <a:ea typeface="Open Sans"/>
                <a:cs typeface="Open Sans"/>
                <a:sym typeface="Open Sans"/>
                <a:hlinkClick r:id="rId3"/>
              </a:rPr>
              <a:t>https://thispersondoesnotexist.com/</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What do you see? A normal human being, right?</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latin typeface="Open Sans"/>
                <a:ea typeface="Open Sans"/>
                <a:cs typeface="Open Sans"/>
                <a:sym typeface="Open Sans"/>
              </a:rPr>
              <a:t>If you didn't figure out from the website name yet, the person you saw does not actually exist! It's an image generated by a Deep Learning technique called GAN. Each time you refresh the website, you'll see a completely new person.</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800">
                <a:latin typeface="Open Sans"/>
                <a:ea typeface="Open Sans"/>
                <a:cs typeface="Open Sans"/>
                <a:sym typeface="Open Sans"/>
              </a:rPr>
              <a:t>How cool is that?</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198" name="Google Shape;198;p26"/>
          <p:cNvPicPr preferRelativeResize="0"/>
          <p:nvPr/>
        </p:nvPicPr>
        <p:blipFill>
          <a:blip r:embed="rId4">
            <a:alphaModFix/>
          </a:blip>
          <a:stretch>
            <a:fillRect/>
          </a:stretch>
        </p:blipFill>
        <p:spPr>
          <a:xfrm>
            <a:off x="868200" y="3286023"/>
            <a:ext cx="7407600" cy="34800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4" name="Google Shape;204;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5" name="Google Shape;205;p27"/>
          <p:cNvSpPr txBox="1"/>
          <p:nvPr/>
        </p:nvSpPr>
        <p:spPr>
          <a:xfrm>
            <a:off x="290475" y="975200"/>
            <a:ext cx="85692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Let us look at some examples to understand what a GAN and its variants are capable of:</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Given an image of the road, the network is able to fill in the details with objects such as cars etc.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The network is able to convert a black &amp; white image into colour.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Given an aerial map, the network is able to find the roads in the image.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It is also able to fill in the details of a photo, given the edges.</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sp>
        <p:nvSpPr>
          <p:cNvPr id="206" name="Google Shape;206;p27"/>
          <p:cNvSpPr txBox="1"/>
          <p:nvPr/>
        </p:nvSpPr>
        <p:spPr>
          <a:xfrm>
            <a:off x="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434343"/>
                </a:solidFill>
                <a:latin typeface="Economica"/>
                <a:ea typeface="Economica"/>
                <a:cs typeface="Economica"/>
                <a:sym typeface="Economica"/>
              </a:rPr>
              <a:t>Generative Adversarial Network (GAN)</a:t>
            </a:r>
            <a:endParaRPr sz="4000">
              <a:solidFill>
                <a:srgbClr val="434343"/>
              </a:solidFill>
              <a:latin typeface="Economica"/>
              <a:ea typeface="Economica"/>
              <a:cs typeface="Economica"/>
              <a:sym typeface="Economica"/>
            </a:endParaRPr>
          </a:p>
        </p:txBody>
      </p:sp>
      <p:pic>
        <p:nvPicPr>
          <p:cNvPr id="207" name="Google Shape;207;p27"/>
          <p:cNvPicPr preferRelativeResize="0"/>
          <p:nvPr/>
        </p:nvPicPr>
        <p:blipFill>
          <a:blip r:embed="rId3">
            <a:alphaModFix/>
          </a:blip>
          <a:stretch>
            <a:fillRect/>
          </a:stretch>
        </p:blipFill>
        <p:spPr>
          <a:xfrm>
            <a:off x="334075" y="1678867"/>
            <a:ext cx="8551149" cy="32250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Google Shape;213;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4" name="Google Shape;214;p28"/>
          <p:cNvSpPr txBox="1"/>
          <p:nvPr/>
        </p:nvSpPr>
        <p:spPr>
          <a:xfrm>
            <a:off x="290475" y="975200"/>
            <a:ext cx="85692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Open Sans"/>
                <a:ea typeface="Open Sans"/>
                <a:cs typeface="Open Sans"/>
                <a:sym typeface="Open Sans"/>
              </a:rPr>
              <a:t>The network learns to generate from a training distribution through a 2-player game. The two entities are Generator and Discriminator.</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rPr lang="en" sz="1800">
                <a:latin typeface="Open Sans"/>
                <a:ea typeface="Open Sans"/>
                <a:cs typeface="Open Sans"/>
                <a:sym typeface="Open Sans"/>
              </a:rPr>
              <a:t>As you can identify from their names, a generator is used to generate real-looking images and the discriminator’s job is to identify which one is a fake. No need to get into their details at the moment. Just enjoy the glory of GANs!</a:t>
            </a:r>
            <a:endParaRPr sz="1800">
              <a:latin typeface="Open Sans"/>
              <a:ea typeface="Open Sans"/>
              <a:cs typeface="Open Sans"/>
              <a:sym typeface="Open Sans"/>
            </a:endParaRPr>
          </a:p>
        </p:txBody>
      </p:sp>
      <p:sp>
        <p:nvSpPr>
          <p:cNvPr id="215" name="Google Shape;215;p28"/>
          <p:cNvSpPr txBox="1"/>
          <p:nvPr/>
        </p:nvSpPr>
        <p:spPr>
          <a:xfrm>
            <a:off x="75"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434343"/>
                </a:solidFill>
                <a:latin typeface="Economica"/>
                <a:ea typeface="Economica"/>
                <a:cs typeface="Economica"/>
                <a:sym typeface="Economica"/>
              </a:rPr>
              <a:t>Generative Adversarial Network (GAN)</a:t>
            </a:r>
            <a:endParaRPr sz="4000">
              <a:solidFill>
                <a:srgbClr val="434343"/>
              </a:solidFill>
              <a:latin typeface="Economica"/>
              <a:ea typeface="Economica"/>
              <a:cs typeface="Economica"/>
              <a:sym typeface="Economica"/>
            </a:endParaRPr>
          </a:p>
        </p:txBody>
      </p:sp>
      <p:pic>
        <p:nvPicPr>
          <p:cNvPr id="216" name="Google Shape;216;p28"/>
          <p:cNvPicPr preferRelativeResize="0"/>
          <p:nvPr/>
        </p:nvPicPr>
        <p:blipFill>
          <a:blip r:embed="rId3">
            <a:alphaModFix/>
          </a:blip>
          <a:stretch>
            <a:fillRect/>
          </a:stretch>
        </p:blipFill>
        <p:spPr>
          <a:xfrm>
            <a:off x="1374600" y="1751863"/>
            <a:ext cx="6667500" cy="2905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2" name="Google Shape;222;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23" name="Google Shape;223;p29"/>
          <p:cNvSpPr txBox="1"/>
          <p:nvPr/>
        </p:nvSpPr>
        <p:spPr>
          <a:xfrm>
            <a:off x="290475" y="975200"/>
            <a:ext cx="8569200" cy="58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latin typeface="Open Sans"/>
                <a:ea typeface="Open Sans"/>
                <a:cs typeface="Open Sans"/>
                <a:sym typeface="Open Sans"/>
              </a:rPr>
              <a:t>Creating convincing image, audio and video hoaxes.</a:t>
            </a:r>
            <a:endParaRPr sz="2000">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p:txBody>
      </p:sp>
      <p:sp>
        <p:nvSpPr>
          <p:cNvPr id="224" name="Google Shape;224;p29"/>
          <p:cNvSpPr txBox="1"/>
          <p:nvPr/>
        </p:nvSpPr>
        <p:spPr>
          <a:xfrm>
            <a:off x="132075" y="170000"/>
            <a:ext cx="8927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DeepFakes</a:t>
            </a:r>
            <a:endParaRPr sz="4800">
              <a:solidFill>
                <a:srgbClr val="434343"/>
              </a:solidFill>
              <a:latin typeface="Economica"/>
              <a:ea typeface="Economica"/>
              <a:cs typeface="Economica"/>
              <a:sym typeface="Economica"/>
            </a:endParaRPr>
          </a:p>
        </p:txBody>
      </p:sp>
      <p:pic>
        <p:nvPicPr>
          <p:cNvPr descr="&quot;We're entering an era in which our enemies can make anyone say anything at any point in time.&quot;&#10;&#10;Check out more awesome videos at BuzzFeedVideo!&#10;https://bit.ly/YTbuzzfeedvideo&#10;https://bit.ly/YTbuzzfeedblue1&#10;https://bit.ly/YTbuzzfeedviolet&#10;&#10;GET MORE BUZZFEED:&#10;https://www.buzzfeed.com&#10;https://www.buzzfeed.com/videos&#10;https://www.youtube.com/buzzfeedvideo&#10;https://www.youtube.com/asis&#10;https://www.youtube.com/buzzfeedblue&#10;https://www.youtube.com/buzzfeedviolet&#10;https://www.youtube.com/perolike&#10;https://www.youtube.com/ladylike&#10;&#10;BuzzFeedVideo&#10;BuzzFeed Motion Picture’s flagship channel. Sometimes funny, sometimes serious, always shareable. New videos posted daily!&#10;&#10;Love BuzzFeed? Get the merch! BUY NOW: https://goo.gl/gQKF8m&#10;&#10;Credits: https://www.buzzfeed.com/bfmp/videos/52602&#10;&#10;EXTERNAL CREDITS&#10;Jordan Peele&#10;https://monkeypawproductions.com/" id="225" name="Google Shape;225;p29" title="You Won’t Believe What Obama Says In This Video! 😉">
            <a:hlinkClick r:id="rId3"/>
          </p:cNvPr>
          <p:cNvPicPr preferRelativeResize="0"/>
          <p:nvPr/>
        </p:nvPicPr>
        <p:blipFill>
          <a:blip r:embed="rId4">
            <a:alphaModFix/>
          </a:blip>
          <a:stretch>
            <a:fillRect/>
          </a:stretch>
        </p:blipFill>
        <p:spPr>
          <a:xfrm>
            <a:off x="1033450" y="1493675"/>
            <a:ext cx="7152400" cy="536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1" name="Google Shape;231;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2" name="Google Shape;232;p30"/>
          <p:cNvSpPr txBox="1"/>
          <p:nvPr/>
        </p:nvSpPr>
        <p:spPr>
          <a:xfrm>
            <a:off x="290475" y="975200"/>
            <a:ext cx="8569200" cy="58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200">
              <a:latin typeface="Open Sans"/>
              <a:ea typeface="Open Sans"/>
              <a:cs typeface="Open Sans"/>
              <a:sym typeface="Open Sans"/>
            </a:endParaRPr>
          </a:p>
          <a:p>
            <a:pPr indent="0" lvl="0" marL="0" rtl="0" algn="ctr">
              <a:spcBef>
                <a:spcPts val="0"/>
              </a:spcBef>
              <a:spcAft>
                <a:spcPts val="0"/>
              </a:spcAft>
              <a:buNone/>
            </a:pPr>
            <a:r>
              <a:t/>
            </a:r>
            <a:endParaRPr sz="2200">
              <a:latin typeface="Open Sans"/>
              <a:ea typeface="Open Sans"/>
              <a:cs typeface="Open Sans"/>
              <a:sym typeface="Open Sans"/>
            </a:endParaRPr>
          </a:p>
          <a:p>
            <a:pPr indent="0" lvl="0" marL="0" rtl="0" algn="ctr">
              <a:spcBef>
                <a:spcPts val="0"/>
              </a:spcBef>
              <a:spcAft>
                <a:spcPts val="0"/>
              </a:spcAft>
              <a:buNone/>
            </a:pPr>
            <a:r>
              <a:t/>
            </a:r>
            <a:endParaRPr sz="2200">
              <a:latin typeface="Open Sans"/>
              <a:ea typeface="Open Sans"/>
              <a:cs typeface="Open Sans"/>
              <a:sym typeface="Open Sans"/>
            </a:endParaRPr>
          </a:p>
          <a:p>
            <a:pPr indent="0" lvl="0" marL="0" rtl="0" algn="ctr">
              <a:spcBef>
                <a:spcPts val="0"/>
              </a:spcBef>
              <a:spcAft>
                <a:spcPts val="0"/>
              </a:spcAft>
              <a:buNone/>
            </a:pPr>
            <a:r>
              <a:t/>
            </a:r>
            <a:endParaRPr sz="2200">
              <a:latin typeface="Open Sans"/>
              <a:ea typeface="Open Sans"/>
              <a:cs typeface="Open Sans"/>
              <a:sym typeface="Open Sans"/>
            </a:endParaRPr>
          </a:p>
          <a:p>
            <a:pPr indent="0" lvl="0" marL="0" rtl="0" algn="ctr">
              <a:spcBef>
                <a:spcPts val="0"/>
              </a:spcBef>
              <a:spcAft>
                <a:spcPts val="0"/>
              </a:spcAft>
              <a:buNone/>
            </a:pPr>
            <a:r>
              <a:rPr lang="en" sz="2200">
                <a:latin typeface="Open Sans"/>
                <a:ea typeface="Open Sans"/>
                <a:cs typeface="Open Sans"/>
                <a:sym typeface="Open Sans"/>
              </a:rPr>
              <a:t>Yes, the things in the previous video were definitely not said by former US President Barack Obama.</a:t>
            </a:r>
            <a:endParaRPr sz="2200">
              <a:latin typeface="Open Sans"/>
              <a:ea typeface="Open Sans"/>
              <a:cs typeface="Open Sans"/>
              <a:sym typeface="Open Sans"/>
            </a:endParaRPr>
          </a:p>
          <a:p>
            <a:pPr indent="0" lvl="0" marL="0" rtl="0" algn="ctr">
              <a:spcBef>
                <a:spcPts val="0"/>
              </a:spcBef>
              <a:spcAft>
                <a:spcPts val="0"/>
              </a:spcAft>
              <a:buNone/>
            </a:pPr>
            <a:r>
              <a:t/>
            </a:r>
            <a:endParaRPr sz="2200">
              <a:latin typeface="Open Sans"/>
              <a:ea typeface="Open Sans"/>
              <a:cs typeface="Open Sans"/>
              <a:sym typeface="Open Sans"/>
            </a:endParaRPr>
          </a:p>
          <a:p>
            <a:pPr indent="0" lvl="0" marL="0" rtl="0" algn="ctr">
              <a:spcBef>
                <a:spcPts val="0"/>
              </a:spcBef>
              <a:spcAft>
                <a:spcPts val="0"/>
              </a:spcAft>
              <a:buNone/>
            </a:pPr>
            <a:r>
              <a:rPr lang="en" sz="2200">
                <a:latin typeface="Open Sans"/>
                <a:ea typeface="Open Sans"/>
                <a:cs typeface="Open Sans"/>
                <a:sym typeface="Open Sans"/>
              </a:rPr>
              <a:t>Once upon a time, the researchers were keen on creating DeepFakes. </a:t>
            </a:r>
            <a:endParaRPr sz="2200">
              <a:latin typeface="Open Sans"/>
              <a:ea typeface="Open Sans"/>
              <a:cs typeface="Open Sans"/>
              <a:sym typeface="Open Sans"/>
            </a:endParaRPr>
          </a:p>
          <a:p>
            <a:pPr indent="0" lvl="0" marL="0" rtl="0" algn="ctr">
              <a:spcBef>
                <a:spcPts val="0"/>
              </a:spcBef>
              <a:spcAft>
                <a:spcPts val="0"/>
              </a:spcAft>
              <a:buNone/>
            </a:pPr>
            <a:r>
              <a:t/>
            </a:r>
            <a:endParaRPr sz="2200">
              <a:latin typeface="Open Sans"/>
              <a:ea typeface="Open Sans"/>
              <a:cs typeface="Open Sans"/>
              <a:sym typeface="Open Sans"/>
            </a:endParaRPr>
          </a:p>
          <a:p>
            <a:pPr indent="0" lvl="0" marL="0" rtl="0" algn="ctr">
              <a:spcBef>
                <a:spcPts val="0"/>
              </a:spcBef>
              <a:spcAft>
                <a:spcPts val="0"/>
              </a:spcAft>
              <a:buNone/>
            </a:pPr>
            <a:r>
              <a:rPr lang="en" sz="2200">
                <a:latin typeface="Open Sans"/>
                <a:ea typeface="Open Sans"/>
                <a:cs typeface="Open Sans"/>
                <a:sym typeface="Open Sans"/>
              </a:rPr>
              <a:t>Now, they are working on detecting them!</a:t>
            </a:r>
            <a:endParaRPr sz="2200">
              <a:latin typeface="Open Sans"/>
              <a:ea typeface="Open Sans"/>
              <a:cs typeface="Open Sans"/>
              <a:sym typeface="Open Sans"/>
            </a:endParaRPr>
          </a:p>
        </p:txBody>
      </p:sp>
      <p:sp>
        <p:nvSpPr>
          <p:cNvPr id="233" name="Google Shape;233;p30"/>
          <p:cNvSpPr txBox="1"/>
          <p:nvPr/>
        </p:nvSpPr>
        <p:spPr>
          <a:xfrm>
            <a:off x="132075" y="170000"/>
            <a:ext cx="8927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DeepFakes</a:t>
            </a:r>
            <a:endParaRPr sz="4800">
              <a:solidFill>
                <a:srgbClr val="434343"/>
              </a:solidFill>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3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0" name="Google Shape;240;p31"/>
          <p:cNvSpPr txBox="1"/>
          <p:nvPr/>
        </p:nvSpPr>
        <p:spPr>
          <a:xfrm>
            <a:off x="132075" y="170000"/>
            <a:ext cx="8927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Autoencoders</a:t>
            </a:r>
            <a:endParaRPr sz="4800">
              <a:solidFill>
                <a:srgbClr val="434343"/>
              </a:solidFill>
              <a:latin typeface="Economica"/>
              <a:ea typeface="Economica"/>
              <a:cs typeface="Economica"/>
              <a:sym typeface="Economica"/>
            </a:endParaRPr>
          </a:p>
        </p:txBody>
      </p:sp>
      <p:sp>
        <p:nvSpPr>
          <p:cNvPr id="241" name="Google Shape;241;p31"/>
          <p:cNvSpPr txBox="1"/>
          <p:nvPr/>
        </p:nvSpPr>
        <p:spPr>
          <a:xfrm>
            <a:off x="290475" y="1349300"/>
            <a:ext cx="8569200" cy="5505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Autoencoder learns how to efficiently compress and encode data then learns how to reconstruct the data back.</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It reduces data dimensions by learning how to ignore the noise in the data.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242" name="Google Shape;242;p31"/>
          <p:cNvPicPr preferRelativeResize="0"/>
          <p:nvPr/>
        </p:nvPicPr>
        <p:blipFill>
          <a:blip r:embed="rId3">
            <a:alphaModFix/>
          </a:blip>
          <a:stretch>
            <a:fillRect/>
          </a:stretch>
        </p:blipFill>
        <p:spPr>
          <a:xfrm>
            <a:off x="1238250" y="3271575"/>
            <a:ext cx="6667500" cy="2095500"/>
          </a:xfrm>
          <a:prstGeom prst="rect">
            <a:avLst/>
          </a:prstGeom>
          <a:noFill/>
          <a:ln>
            <a:noFill/>
          </a:ln>
        </p:spPr>
      </p:pic>
      <p:grpSp>
        <p:nvGrpSpPr>
          <p:cNvPr id="243" name="Google Shape;243;p31"/>
          <p:cNvGrpSpPr/>
          <p:nvPr/>
        </p:nvGrpSpPr>
        <p:grpSpPr>
          <a:xfrm>
            <a:off x="0" y="5976100"/>
            <a:ext cx="9144000" cy="919800"/>
            <a:chOff x="0" y="5976100"/>
            <a:chExt cx="9144000" cy="919800"/>
          </a:xfrm>
        </p:grpSpPr>
        <p:sp>
          <p:nvSpPr>
            <p:cNvPr id="244" name="Google Shape;244;p3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1"/>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133000" y="1059900"/>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Neural Networks as Universal Approximators</a:t>
            </a:r>
            <a:endParaRPr b="1" sz="1800">
              <a:latin typeface="Roboto"/>
              <a:ea typeface="Roboto"/>
              <a:cs typeface="Roboto"/>
              <a:sym typeface="Roboto"/>
            </a:endParaRPr>
          </a:p>
        </p:txBody>
      </p:sp>
      <p:sp>
        <p:nvSpPr>
          <p:cNvPr id="71" name="Google Shape;71;p14"/>
          <p:cNvSpPr/>
          <p:nvPr/>
        </p:nvSpPr>
        <p:spPr>
          <a:xfrm>
            <a:off x="5301337" y="2718253"/>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Gated Recurrent Unit (GRU)</a:t>
            </a:r>
            <a:endParaRPr b="1" sz="1800">
              <a:latin typeface="Roboto"/>
              <a:ea typeface="Roboto"/>
              <a:cs typeface="Roboto"/>
              <a:sym typeface="Roboto"/>
            </a:endParaRPr>
          </a:p>
        </p:txBody>
      </p:sp>
      <p:sp>
        <p:nvSpPr>
          <p:cNvPr id="72" name="Google Shape;72;p14"/>
          <p:cNvSpPr/>
          <p:nvPr/>
        </p:nvSpPr>
        <p:spPr>
          <a:xfrm>
            <a:off x="1133000" y="2718250"/>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Long Short-Term Memory (LSTM)</a:t>
            </a:r>
            <a:endParaRPr b="1" sz="1800">
              <a:latin typeface="Roboto"/>
              <a:ea typeface="Roboto"/>
              <a:cs typeface="Roboto"/>
              <a:sym typeface="Roboto"/>
            </a:endParaRPr>
          </a:p>
        </p:txBody>
      </p:sp>
      <p:sp>
        <p:nvSpPr>
          <p:cNvPr id="73" name="Google Shape;73;p14"/>
          <p:cNvSpPr/>
          <p:nvPr/>
        </p:nvSpPr>
        <p:spPr>
          <a:xfrm>
            <a:off x="5301325" y="1059888"/>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Recurrent Neural Network (RNN)</a:t>
            </a:r>
            <a:endParaRPr b="1" sz="1800">
              <a:latin typeface="Roboto"/>
              <a:ea typeface="Roboto"/>
              <a:cs typeface="Roboto"/>
              <a:sym typeface="Roboto"/>
            </a:endParaRPr>
          </a:p>
        </p:txBody>
      </p:sp>
      <p:sp>
        <p:nvSpPr>
          <p:cNvPr id="74" name="Google Shape;74;p14"/>
          <p:cNvSpPr/>
          <p:nvPr/>
        </p:nvSpPr>
        <p:spPr>
          <a:xfrm>
            <a:off x="5301325" y="4376588"/>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Autoencoders</a:t>
            </a:r>
            <a:endParaRPr b="1" sz="1800">
              <a:latin typeface="Roboto"/>
              <a:ea typeface="Roboto"/>
              <a:cs typeface="Roboto"/>
              <a:sym typeface="Roboto"/>
            </a:endParaRPr>
          </a:p>
        </p:txBody>
      </p:sp>
      <p:sp>
        <p:nvSpPr>
          <p:cNvPr id="75" name="Google Shape;75;p14"/>
          <p:cNvSpPr/>
          <p:nvPr/>
        </p:nvSpPr>
        <p:spPr>
          <a:xfrm>
            <a:off x="1133012" y="4376603"/>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Generative Adversarial Network (GAN)</a:t>
            </a:r>
            <a:endParaRPr b="1"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1" name="Google Shape;251;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2" name="Google Shape;252;p32"/>
          <p:cNvSpPr txBox="1"/>
          <p:nvPr/>
        </p:nvSpPr>
        <p:spPr>
          <a:xfrm>
            <a:off x="132075" y="170000"/>
            <a:ext cx="8927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Applications of </a:t>
            </a:r>
            <a:r>
              <a:rPr lang="en" sz="4800">
                <a:solidFill>
                  <a:srgbClr val="434343"/>
                </a:solidFill>
                <a:latin typeface="Economica"/>
                <a:ea typeface="Economica"/>
                <a:cs typeface="Economica"/>
                <a:sym typeface="Economica"/>
              </a:rPr>
              <a:t>Autoencoders</a:t>
            </a:r>
            <a:endParaRPr sz="4800">
              <a:solidFill>
                <a:srgbClr val="434343"/>
              </a:solidFill>
              <a:latin typeface="Economica"/>
              <a:ea typeface="Economica"/>
              <a:cs typeface="Economica"/>
              <a:sym typeface="Economica"/>
            </a:endParaRPr>
          </a:p>
        </p:txBody>
      </p:sp>
      <p:sp>
        <p:nvSpPr>
          <p:cNvPr id="253" name="Google Shape;253;p32"/>
          <p:cNvSpPr txBox="1"/>
          <p:nvPr/>
        </p:nvSpPr>
        <p:spPr>
          <a:xfrm>
            <a:off x="747675" y="1228975"/>
            <a:ext cx="8112000" cy="46683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Open Sans"/>
              <a:buChar char="●"/>
            </a:pPr>
            <a:r>
              <a:rPr lang="en" sz="2200">
                <a:latin typeface="Open Sans"/>
                <a:ea typeface="Open Sans"/>
                <a:cs typeface="Open Sans"/>
                <a:sym typeface="Open Sans"/>
              </a:rPr>
              <a:t>Dimensionality Reduction</a:t>
            </a:r>
            <a:endParaRPr sz="2200">
              <a:latin typeface="Open Sans"/>
              <a:ea typeface="Open Sans"/>
              <a:cs typeface="Open Sans"/>
              <a:sym typeface="Open Sans"/>
            </a:endParaRPr>
          </a:p>
          <a:p>
            <a:pPr indent="0" lvl="0" marL="457200" rtl="0" algn="l">
              <a:spcBef>
                <a:spcPts val="0"/>
              </a:spcBef>
              <a:spcAft>
                <a:spcPts val="0"/>
              </a:spcAft>
              <a:buNone/>
            </a:pPr>
            <a:r>
              <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en" sz="2200">
                <a:latin typeface="Open Sans"/>
                <a:ea typeface="Open Sans"/>
                <a:cs typeface="Open Sans"/>
                <a:sym typeface="Open Sans"/>
              </a:rPr>
              <a:t>Image Compression</a:t>
            </a:r>
            <a:endParaRPr sz="2200">
              <a:latin typeface="Open Sans"/>
              <a:ea typeface="Open Sans"/>
              <a:cs typeface="Open Sans"/>
              <a:sym typeface="Open Sans"/>
            </a:endParaRPr>
          </a:p>
          <a:p>
            <a:pPr indent="0" lvl="0" marL="457200" rtl="0" algn="l">
              <a:spcBef>
                <a:spcPts val="0"/>
              </a:spcBef>
              <a:spcAft>
                <a:spcPts val="0"/>
              </a:spcAft>
              <a:buNone/>
            </a:pPr>
            <a:r>
              <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en" sz="2200">
                <a:latin typeface="Open Sans"/>
                <a:ea typeface="Open Sans"/>
                <a:cs typeface="Open Sans"/>
                <a:sym typeface="Open Sans"/>
              </a:rPr>
              <a:t>Image Denoising</a:t>
            </a:r>
            <a:endParaRPr sz="2200">
              <a:latin typeface="Open Sans"/>
              <a:ea typeface="Open Sans"/>
              <a:cs typeface="Open Sans"/>
              <a:sym typeface="Open Sans"/>
            </a:endParaRPr>
          </a:p>
          <a:p>
            <a:pPr indent="0" lvl="0" marL="457200" rtl="0" algn="l">
              <a:spcBef>
                <a:spcPts val="0"/>
              </a:spcBef>
              <a:spcAft>
                <a:spcPts val="0"/>
              </a:spcAft>
              <a:buNone/>
            </a:pPr>
            <a:r>
              <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en" sz="2200">
                <a:latin typeface="Open Sans"/>
                <a:ea typeface="Open Sans"/>
                <a:cs typeface="Open Sans"/>
                <a:sym typeface="Open Sans"/>
              </a:rPr>
              <a:t>Feature Extraction</a:t>
            </a:r>
            <a:endParaRPr sz="2200">
              <a:latin typeface="Open Sans"/>
              <a:ea typeface="Open Sans"/>
              <a:cs typeface="Open Sans"/>
              <a:sym typeface="Open Sans"/>
            </a:endParaRPr>
          </a:p>
          <a:p>
            <a:pPr indent="0" lvl="0" marL="457200" rtl="0" algn="l">
              <a:spcBef>
                <a:spcPts val="0"/>
              </a:spcBef>
              <a:spcAft>
                <a:spcPts val="0"/>
              </a:spcAft>
              <a:buNone/>
            </a:pPr>
            <a:r>
              <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en" sz="2200">
                <a:latin typeface="Open Sans"/>
                <a:ea typeface="Open Sans"/>
                <a:cs typeface="Open Sans"/>
                <a:sym typeface="Open Sans"/>
              </a:rPr>
              <a:t>Image generation</a:t>
            </a:r>
            <a:endParaRPr sz="2200">
              <a:latin typeface="Open Sans"/>
              <a:ea typeface="Open Sans"/>
              <a:cs typeface="Open Sans"/>
              <a:sym typeface="Open Sans"/>
            </a:endParaRPr>
          </a:p>
          <a:p>
            <a:pPr indent="0" lvl="0" marL="457200" rtl="0" algn="l">
              <a:spcBef>
                <a:spcPts val="0"/>
              </a:spcBef>
              <a:spcAft>
                <a:spcPts val="0"/>
              </a:spcAft>
              <a:buNone/>
            </a:pPr>
            <a:r>
              <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en" sz="2200">
                <a:latin typeface="Open Sans"/>
                <a:ea typeface="Open Sans"/>
                <a:cs typeface="Open Sans"/>
                <a:sym typeface="Open Sans"/>
              </a:rPr>
              <a:t>Sequence to sequence prediction</a:t>
            </a:r>
            <a:endParaRPr sz="2200">
              <a:latin typeface="Open Sans"/>
              <a:ea typeface="Open Sans"/>
              <a:cs typeface="Open Sans"/>
              <a:sym typeface="Open Sans"/>
            </a:endParaRPr>
          </a:p>
          <a:p>
            <a:pPr indent="0" lvl="0" marL="457200" rtl="0" algn="l">
              <a:spcBef>
                <a:spcPts val="0"/>
              </a:spcBef>
              <a:spcAft>
                <a:spcPts val="0"/>
              </a:spcAft>
              <a:buNone/>
            </a:pPr>
            <a:r>
              <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en" sz="2200">
                <a:latin typeface="Open Sans"/>
                <a:ea typeface="Open Sans"/>
                <a:cs typeface="Open Sans"/>
                <a:sym typeface="Open Sans"/>
              </a:rPr>
              <a:t>Recommendation system</a:t>
            </a:r>
            <a:endParaRPr sz="22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p:txBody>
      </p:sp>
      <p:grpSp>
        <p:nvGrpSpPr>
          <p:cNvPr id="254" name="Google Shape;254;p32"/>
          <p:cNvGrpSpPr/>
          <p:nvPr/>
        </p:nvGrpSpPr>
        <p:grpSpPr>
          <a:xfrm>
            <a:off x="0" y="5938100"/>
            <a:ext cx="9144000" cy="919800"/>
            <a:chOff x="0" y="5976100"/>
            <a:chExt cx="9144000" cy="919800"/>
          </a:xfrm>
        </p:grpSpPr>
        <p:sp>
          <p:nvSpPr>
            <p:cNvPr id="255" name="Google Shape;255;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2"/>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2" name="Google Shape;262;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3" name="Google Shape;263;p33"/>
          <p:cNvSpPr txBox="1"/>
          <p:nvPr/>
        </p:nvSpPr>
        <p:spPr>
          <a:xfrm>
            <a:off x="132075" y="170000"/>
            <a:ext cx="8927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Additional Material (Optional)</a:t>
            </a:r>
            <a:endParaRPr sz="4800">
              <a:solidFill>
                <a:srgbClr val="434343"/>
              </a:solidFill>
              <a:latin typeface="Economica"/>
              <a:ea typeface="Economica"/>
              <a:cs typeface="Economica"/>
              <a:sym typeface="Economica"/>
            </a:endParaRPr>
          </a:p>
        </p:txBody>
      </p:sp>
      <p:sp>
        <p:nvSpPr>
          <p:cNvPr id="264" name="Google Shape;264;p33"/>
          <p:cNvSpPr txBox="1"/>
          <p:nvPr/>
        </p:nvSpPr>
        <p:spPr>
          <a:xfrm>
            <a:off x="747675" y="1228975"/>
            <a:ext cx="8112000" cy="46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Open Sans"/>
                <a:ea typeface="Open Sans"/>
                <a:cs typeface="Open Sans"/>
                <a:sym typeface="Open Sans"/>
              </a:rPr>
              <a:t>A very basic introduction to implementing a Recurrent Neural Network: </a:t>
            </a:r>
            <a:r>
              <a:rPr lang="en" sz="2200" u="sng">
                <a:solidFill>
                  <a:schemeClr val="hlink"/>
                </a:solidFill>
                <a:latin typeface="Open Sans"/>
                <a:ea typeface="Open Sans"/>
                <a:cs typeface="Open Sans"/>
                <a:sym typeface="Open Sans"/>
                <a:hlinkClick r:id="rId3"/>
              </a:rPr>
              <a:t>https://pythonprogramming.net/recurrent-neural-network-deep-learning-python-tensorflow-keras/</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rPr lang="en" sz="2200">
                <a:latin typeface="Open Sans"/>
                <a:ea typeface="Open Sans"/>
                <a:cs typeface="Open Sans"/>
                <a:sym typeface="Open Sans"/>
              </a:rPr>
              <a:t>Implementing GANs in Tensorflow 2.0:</a:t>
            </a:r>
            <a:endParaRPr sz="2200">
              <a:latin typeface="Open Sans"/>
              <a:ea typeface="Open Sans"/>
              <a:cs typeface="Open Sans"/>
              <a:sym typeface="Open Sans"/>
            </a:endParaRPr>
          </a:p>
          <a:p>
            <a:pPr indent="0" lvl="0" marL="0" rtl="0" algn="l">
              <a:spcBef>
                <a:spcPts val="0"/>
              </a:spcBef>
              <a:spcAft>
                <a:spcPts val="0"/>
              </a:spcAft>
              <a:buNone/>
            </a:pPr>
            <a:r>
              <a:rPr lang="en" sz="2200" u="sng">
                <a:solidFill>
                  <a:schemeClr val="hlink"/>
                </a:solidFill>
                <a:latin typeface="Open Sans"/>
                <a:ea typeface="Open Sans"/>
                <a:cs typeface="Open Sans"/>
                <a:sym typeface="Open Sans"/>
                <a:hlinkClick r:id="rId4"/>
              </a:rPr>
              <a:t>https://towardsdatascience.com/demystifying-gans-in-tensorflow-2-0-9890834ab3d9</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rPr lang="en" sz="2200">
                <a:latin typeface="Open Sans"/>
                <a:ea typeface="Open Sans"/>
                <a:cs typeface="Open Sans"/>
                <a:sym typeface="Open Sans"/>
              </a:rPr>
              <a:t>Autoencoder with Tensorflow 2.0:</a:t>
            </a:r>
            <a:endParaRPr sz="2200">
              <a:latin typeface="Open Sans"/>
              <a:ea typeface="Open Sans"/>
              <a:cs typeface="Open Sans"/>
              <a:sym typeface="Open Sans"/>
            </a:endParaRPr>
          </a:p>
          <a:p>
            <a:pPr indent="0" lvl="0" marL="0" rtl="0" algn="l">
              <a:spcBef>
                <a:spcPts val="0"/>
              </a:spcBef>
              <a:spcAft>
                <a:spcPts val="0"/>
              </a:spcAft>
              <a:buNone/>
            </a:pPr>
            <a:r>
              <a:rPr lang="en" sz="2200" u="sng">
                <a:solidFill>
                  <a:schemeClr val="hlink"/>
                </a:solidFill>
                <a:latin typeface="Open Sans"/>
                <a:ea typeface="Open Sans"/>
                <a:cs typeface="Open Sans"/>
                <a:sym typeface="Open Sans"/>
                <a:hlinkClick r:id="rId5"/>
              </a:rPr>
              <a:t>https://www.geeksforgeeks.org/ml-autoencoder-with-tensorflow-2-0/</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p:txBody>
      </p:sp>
      <p:grpSp>
        <p:nvGrpSpPr>
          <p:cNvPr id="265" name="Google Shape;265;p33"/>
          <p:cNvGrpSpPr/>
          <p:nvPr/>
        </p:nvGrpSpPr>
        <p:grpSpPr>
          <a:xfrm>
            <a:off x="0" y="5938100"/>
            <a:ext cx="9144000" cy="919800"/>
            <a:chOff x="0" y="5976100"/>
            <a:chExt cx="9144000" cy="919800"/>
          </a:xfrm>
        </p:grpSpPr>
        <p:sp>
          <p:nvSpPr>
            <p:cNvPr id="266" name="Google Shape;266;p3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3"/>
            <p:cNvPicPr preferRelativeResize="0"/>
            <p:nvPr/>
          </p:nvPicPr>
          <p:blipFill>
            <a:blip r:embed="rId6">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3" name="Google Shape;273;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4" name="Google Shape;274;p34"/>
          <p:cNvSpPr txBox="1"/>
          <p:nvPr/>
        </p:nvSpPr>
        <p:spPr>
          <a:xfrm>
            <a:off x="355975" y="1365325"/>
            <a:ext cx="8564400" cy="54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Open Sans"/>
                <a:ea typeface="Open Sans"/>
                <a:cs typeface="Open Sans"/>
                <a:sym typeface="Open Sans"/>
              </a:rPr>
              <a:t>That’s just the tip of the iceberg. There are SO MANY more neural networks out there!</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rPr lang="en" sz="2200">
                <a:latin typeface="Open Sans"/>
                <a:ea typeface="Open Sans"/>
                <a:cs typeface="Open Sans"/>
                <a:sym typeface="Open Sans"/>
              </a:rPr>
              <a:t>Just to name a few more:</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en" sz="2200">
                <a:latin typeface="Open Sans"/>
                <a:ea typeface="Open Sans"/>
                <a:cs typeface="Open Sans"/>
                <a:sym typeface="Open Sans"/>
              </a:rPr>
              <a:t>Boltzmann Machine</a:t>
            </a:r>
            <a:endParaRPr sz="2200">
              <a:latin typeface="Open Sans"/>
              <a:ea typeface="Open Sans"/>
              <a:cs typeface="Open Sans"/>
              <a:sym typeface="Open Sans"/>
            </a:endParaRPr>
          </a:p>
          <a:p>
            <a:pPr indent="0" lvl="0" marL="457200" rtl="0" algn="l">
              <a:spcBef>
                <a:spcPts val="0"/>
              </a:spcBef>
              <a:spcAft>
                <a:spcPts val="0"/>
              </a:spcAft>
              <a:buNone/>
            </a:pPr>
            <a:r>
              <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en" sz="2200">
                <a:latin typeface="Open Sans"/>
                <a:ea typeface="Open Sans"/>
                <a:cs typeface="Open Sans"/>
                <a:sym typeface="Open Sans"/>
              </a:rPr>
              <a:t>Bidirectional LSTMs</a:t>
            </a:r>
            <a:endParaRPr sz="2200">
              <a:latin typeface="Open Sans"/>
              <a:ea typeface="Open Sans"/>
              <a:cs typeface="Open Sans"/>
              <a:sym typeface="Open Sans"/>
            </a:endParaRPr>
          </a:p>
          <a:p>
            <a:pPr indent="0" lvl="0" marL="457200" rtl="0" algn="l">
              <a:spcBef>
                <a:spcPts val="0"/>
              </a:spcBef>
              <a:spcAft>
                <a:spcPts val="0"/>
              </a:spcAft>
              <a:buNone/>
            </a:pPr>
            <a:r>
              <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en" sz="2200">
                <a:latin typeface="Open Sans"/>
                <a:ea typeface="Open Sans"/>
                <a:cs typeface="Open Sans"/>
                <a:sym typeface="Open Sans"/>
              </a:rPr>
              <a:t>Deep Belief Networks</a:t>
            </a:r>
            <a:endParaRPr sz="2200">
              <a:latin typeface="Open Sans"/>
              <a:ea typeface="Open Sans"/>
              <a:cs typeface="Open Sans"/>
              <a:sym typeface="Open Sans"/>
            </a:endParaRPr>
          </a:p>
          <a:p>
            <a:pPr indent="0" lvl="0" marL="457200" rtl="0" algn="l">
              <a:spcBef>
                <a:spcPts val="0"/>
              </a:spcBef>
              <a:spcAft>
                <a:spcPts val="0"/>
              </a:spcAft>
              <a:buNone/>
            </a:pPr>
            <a:r>
              <a:t/>
            </a:r>
            <a:endParaRPr sz="2200">
              <a:latin typeface="Open Sans"/>
              <a:ea typeface="Open Sans"/>
              <a:cs typeface="Open Sans"/>
              <a:sym typeface="Open Sans"/>
            </a:endParaRPr>
          </a:p>
          <a:p>
            <a:pPr indent="-368300" lvl="0" marL="457200" rtl="0" algn="l">
              <a:spcBef>
                <a:spcPts val="0"/>
              </a:spcBef>
              <a:spcAft>
                <a:spcPts val="0"/>
              </a:spcAft>
              <a:buSzPts val="2200"/>
              <a:buFont typeface="Open Sans"/>
              <a:buChar char="●"/>
            </a:pPr>
            <a:r>
              <a:rPr lang="en" sz="2200">
                <a:latin typeface="Open Sans"/>
                <a:ea typeface="Open Sans"/>
                <a:cs typeface="Open Sans"/>
                <a:sym typeface="Open Sans"/>
              </a:rPr>
              <a:t>Radial Basis Function Neural Networks</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p:txBody>
      </p:sp>
      <p:grpSp>
        <p:nvGrpSpPr>
          <p:cNvPr id="275" name="Google Shape;275;p34"/>
          <p:cNvGrpSpPr/>
          <p:nvPr/>
        </p:nvGrpSpPr>
        <p:grpSpPr>
          <a:xfrm>
            <a:off x="0" y="5976100"/>
            <a:ext cx="9144000" cy="919800"/>
            <a:chOff x="0" y="5976100"/>
            <a:chExt cx="9144000" cy="919800"/>
          </a:xfrm>
        </p:grpSpPr>
        <p:sp>
          <p:nvSpPr>
            <p:cNvPr id="276" name="Google Shape;276;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3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3" name="Google Shape;283;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4" name="Google Shape;284;p35"/>
          <p:cNvSpPr txBox="1"/>
          <p:nvPr/>
        </p:nvSpPr>
        <p:spPr>
          <a:xfrm>
            <a:off x="355975" y="1557850"/>
            <a:ext cx="8564400" cy="52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Open Sans"/>
                <a:ea typeface="Open Sans"/>
                <a:cs typeface="Open Sans"/>
                <a:sym typeface="Open Sans"/>
              </a:rPr>
              <a:t>Nope, you don’t need to dive into all of them at the moment. Go through the ones we’ve explained in the slides before, if you find some of them interesting, read about them and try to implement them.</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rPr lang="en" sz="2200">
                <a:latin typeface="Open Sans"/>
                <a:ea typeface="Open Sans"/>
                <a:cs typeface="Open Sans"/>
                <a:sym typeface="Open Sans"/>
              </a:rPr>
              <a:t>If not, keep brushing up your skills on building MLP and CNN models. </a:t>
            </a:r>
            <a:r>
              <a:rPr lang="en" sz="2200">
                <a:latin typeface="Open Sans"/>
                <a:ea typeface="Open Sans"/>
                <a:cs typeface="Open Sans"/>
                <a:sym typeface="Open Sans"/>
              </a:rPr>
              <a:t>We’ll be covering advanced topics of Deep Learning like the ones mentioned in previous slides in the future Deep Learning Bootcamp.</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rPr lang="en" sz="2200">
                <a:latin typeface="Open Sans"/>
                <a:ea typeface="Open Sans"/>
                <a:cs typeface="Open Sans"/>
                <a:sym typeface="Open Sans"/>
              </a:rPr>
              <a:t>Stay tuned to find out when that happens :)</a:t>
            </a:r>
            <a:endParaRPr sz="2200">
              <a:latin typeface="Open Sans"/>
              <a:ea typeface="Open Sans"/>
              <a:cs typeface="Open Sans"/>
              <a:sym typeface="Open Sans"/>
            </a:endParaRPr>
          </a:p>
        </p:txBody>
      </p:sp>
      <p:grpSp>
        <p:nvGrpSpPr>
          <p:cNvPr id="285" name="Google Shape;285;p35"/>
          <p:cNvGrpSpPr/>
          <p:nvPr/>
        </p:nvGrpSpPr>
        <p:grpSpPr>
          <a:xfrm>
            <a:off x="0" y="5976100"/>
            <a:ext cx="9144000" cy="919800"/>
            <a:chOff x="0" y="5976100"/>
            <a:chExt cx="9144000" cy="919800"/>
          </a:xfrm>
        </p:grpSpPr>
        <p:sp>
          <p:nvSpPr>
            <p:cNvPr id="286" name="Google Shape;286;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3" name="Google Shape;293;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4" name="Google Shape;294;p3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295" name="Google Shape;295;p36"/>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https://docs.google.com/presentation/d/1ZGrz6v_L7WDLf6onRw1S2SQQGSqhk8dy9bAuVJuZX9A/edit?usp=sharing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296" name="Google Shape;296;p36"/>
          <p:cNvGrpSpPr/>
          <p:nvPr/>
        </p:nvGrpSpPr>
        <p:grpSpPr>
          <a:xfrm>
            <a:off x="0" y="5976100"/>
            <a:ext cx="9144000" cy="919800"/>
            <a:chOff x="0" y="5976100"/>
            <a:chExt cx="9144000" cy="919800"/>
          </a:xfrm>
        </p:grpSpPr>
        <p:sp>
          <p:nvSpPr>
            <p:cNvPr id="297" name="Google Shape;297;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36"/>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4" name="Google Shape;304;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5" name="Google Shape;305;p3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References</a:t>
            </a:r>
            <a:endParaRPr sz="4800">
              <a:solidFill>
                <a:srgbClr val="434343"/>
              </a:solidFill>
              <a:latin typeface="Economica"/>
              <a:ea typeface="Economica"/>
              <a:cs typeface="Economica"/>
              <a:sym typeface="Economica"/>
            </a:endParaRPr>
          </a:p>
        </p:txBody>
      </p:sp>
      <p:sp>
        <p:nvSpPr>
          <p:cNvPr id="306" name="Google Shape;306;p37"/>
          <p:cNvSpPr txBox="1"/>
          <p:nvPr/>
        </p:nvSpPr>
        <p:spPr>
          <a:xfrm>
            <a:off x="373950" y="2246925"/>
            <a:ext cx="8685600" cy="2009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3"/>
              </a:rPr>
              <a:t>https://www.analyticsvidhya.com/blog/2017/12/introduction-to-recurrent-neural-networks/</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4"/>
              </a:rPr>
              <a:t>https://builtin.com/data-science/recurrent-neural-networks-and-lstm</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u="sng">
                <a:solidFill>
                  <a:schemeClr val="hlink"/>
                </a:solidFill>
                <a:latin typeface="Open Sans"/>
                <a:ea typeface="Open Sans"/>
                <a:cs typeface="Open Sans"/>
                <a:sym typeface="Open Sans"/>
                <a:hlinkClick r:id="rId5"/>
              </a:rPr>
              <a:t>https://towardsdatascience.com/generative-adversarial-networks-explained-34472718707a</a:t>
            </a:r>
            <a:endParaRPr sz="2000">
              <a:solidFill>
                <a:schemeClr val="dk1"/>
              </a:solidFill>
              <a:latin typeface="Open Sans"/>
              <a:ea typeface="Open Sans"/>
              <a:cs typeface="Open Sans"/>
              <a:sym typeface="Open Sans"/>
            </a:endParaRPr>
          </a:p>
          <a:p>
            <a:pPr indent="0" lvl="0" marL="9144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307" name="Google Shape;307;p37"/>
          <p:cNvGrpSpPr/>
          <p:nvPr/>
        </p:nvGrpSpPr>
        <p:grpSpPr>
          <a:xfrm>
            <a:off x="0" y="5976100"/>
            <a:ext cx="9144000" cy="919800"/>
            <a:chOff x="0" y="5976100"/>
            <a:chExt cx="9144000" cy="919800"/>
          </a:xfrm>
        </p:grpSpPr>
        <p:sp>
          <p:nvSpPr>
            <p:cNvPr id="308" name="Google Shape;308;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37"/>
            <p:cNvPicPr preferRelativeResize="0"/>
            <p:nvPr/>
          </p:nvPicPr>
          <p:blipFill>
            <a:blip r:embed="rId6">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5" name="Google Shape;315;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316" name="Google Shape;316;p38"/>
          <p:cNvGrpSpPr/>
          <p:nvPr/>
        </p:nvGrpSpPr>
        <p:grpSpPr>
          <a:xfrm>
            <a:off x="0" y="5976100"/>
            <a:ext cx="9144000" cy="919800"/>
            <a:chOff x="0" y="5976100"/>
            <a:chExt cx="9144000" cy="919800"/>
          </a:xfrm>
        </p:grpSpPr>
        <p:sp>
          <p:nvSpPr>
            <p:cNvPr id="317" name="Google Shape;317;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38"/>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319" name="Google Shape;319;p38"/>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320" name="Google Shape;320;p38"/>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 name="Google Shape;81;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2" name="Google Shape;82;p15"/>
          <p:cNvSpPr txBox="1"/>
          <p:nvPr/>
        </p:nvSpPr>
        <p:spPr>
          <a:xfrm>
            <a:off x="186200" y="170000"/>
            <a:ext cx="8799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300">
                <a:solidFill>
                  <a:srgbClr val="434343"/>
                </a:solidFill>
                <a:latin typeface="Economica"/>
                <a:ea typeface="Economica"/>
                <a:cs typeface="Economica"/>
                <a:sym typeface="Economica"/>
              </a:rPr>
              <a:t>Neural Networks as Universal Value Approximators</a:t>
            </a:r>
            <a:endParaRPr sz="4300">
              <a:solidFill>
                <a:srgbClr val="434343"/>
              </a:solidFill>
              <a:latin typeface="Economica"/>
              <a:ea typeface="Economica"/>
              <a:cs typeface="Economica"/>
              <a:sym typeface="Economica"/>
            </a:endParaRPr>
          </a:p>
        </p:txBody>
      </p:sp>
      <p:sp>
        <p:nvSpPr>
          <p:cNvPr id="83" name="Google Shape;83;p15"/>
          <p:cNvSpPr txBox="1"/>
          <p:nvPr/>
        </p:nvSpPr>
        <p:spPr>
          <a:xfrm>
            <a:off x="463200" y="1244925"/>
            <a:ext cx="8217600" cy="56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One of the most striking facts about neural networks is that </a:t>
            </a:r>
            <a:r>
              <a:rPr b="1" lang="en" sz="2000">
                <a:latin typeface="Open Sans"/>
                <a:ea typeface="Open Sans"/>
                <a:cs typeface="Open Sans"/>
                <a:sym typeface="Open Sans"/>
              </a:rPr>
              <a:t>they can compute any function out there!</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Neural networks have a kind of universality. No matter what function we want to compute, we know that there is a neural network which can do the job. That is why they are known as </a:t>
            </a:r>
            <a:r>
              <a:rPr b="1" lang="en" sz="2000">
                <a:latin typeface="Open Sans"/>
                <a:ea typeface="Open Sans"/>
                <a:cs typeface="Open Sans"/>
                <a:sym typeface="Open Sans"/>
              </a:rPr>
              <a:t>Universal Value Approximators.</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If you’re interested to learn more about it, this article gives a simple and mostly visual explanation of the universality theorem:</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u="sng">
                <a:solidFill>
                  <a:schemeClr val="hlink"/>
                </a:solidFill>
                <a:latin typeface="Open Sans"/>
                <a:ea typeface="Open Sans"/>
                <a:cs typeface="Open Sans"/>
                <a:sym typeface="Open Sans"/>
                <a:hlinkClick r:id="rId3"/>
              </a:rPr>
              <a:t>http://</a:t>
            </a:r>
            <a:r>
              <a:rPr lang="en" sz="2000" u="sng">
                <a:solidFill>
                  <a:schemeClr val="hlink"/>
                </a:solidFill>
                <a:latin typeface="Open Sans"/>
                <a:ea typeface="Open Sans"/>
                <a:cs typeface="Open Sans"/>
                <a:sym typeface="Open Sans"/>
                <a:hlinkClick r:id="rId4"/>
              </a:rPr>
              <a:t>neuralnetworksanddeeplearning</a:t>
            </a:r>
            <a:r>
              <a:rPr lang="en" sz="2000" u="sng">
                <a:solidFill>
                  <a:schemeClr val="hlink"/>
                </a:solidFill>
                <a:latin typeface="Open Sans"/>
                <a:ea typeface="Open Sans"/>
                <a:cs typeface="Open Sans"/>
                <a:sym typeface="Open Sans"/>
                <a:hlinkClick r:id="rId5"/>
              </a:rPr>
              <a:t>.com/chap4.html</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84" name="Google Shape;84;p15"/>
          <p:cNvGrpSpPr/>
          <p:nvPr/>
        </p:nvGrpSpPr>
        <p:grpSpPr>
          <a:xfrm>
            <a:off x="0" y="5976100"/>
            <a:ext cx="9144000" cy="919800"/>
            <a:chOff x="0" y="5976100"/>
            <a:chExt cx="9144000" cy="919800"/>
          </a:xfrm>
        </p:grpSpPr>
        <p:sp>
          <p:nvSpPr>
            <p:cNvPr id="85" name="Google Shape;85;p1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5"/>
            <p:cNvPicPr preferRelativeResize="0"/>
            <p:nvPr/>
          </p:nvPicPr>
          <p:blipFill>
            <a:blip r:embed="rId6">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2" name="Google Shape;92;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3" name="Google Shape;93;p16"/>
          <p:cNvSpPr txBox="1"/>
          <p:nvPr/>
        </p:nvSpPr>
        <p:spPr>
          <a:xfrm>
            <a:off x="327450" y="2015050"/>
            <a:ext cx="8564400" cy="36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Till now you’ve worked with MLP and CNN and that introduced you to the world of Deep Learning.</a:t>
            </a:r>
            <a:endParaRPr sz="2400">
              <a:latin typeface="Open Sans"/>
              <a:ea typeface="Open Sans"/>
              <a:cs typeface="Open Sans"/>
              <a:sym typeface="Open Sans"/>
            </a:endParaRPr>
          </a:p>
          <a:p>
            <a:pPr indent="0" lvl="0" marL="0" rtl="0" algn="ctr">
              <a:spcBef>
                <a:spcPts val="0"/>
              </a:spcBef>
              <a:spcAft>
                <a:spcPts val="0"/>
              </a:spcAft>
              <a:buNone/>
            </a:pPr>
            <a:r>
              <a:t/>
            </a:r>
            <a:endParaRPr sz="2400">
              <a:latin typeface="Open Sans"/>
              <a:ea typeface="Open Sans"/>
              <a:cs typeface="Open Sans"/>
              <a:sym typeface="Open Sans"/>
            </a:endParaRPr>
          </a:p>
          <a:p>
            <a:pPr indent="0" lvl="0" marL="0" rtl="0" algn="ctr">
              <a:spcBef>
                <a:spcPts val="0"/>
              </a:spcBef>
              <a:spcAft>
                <a:spcPts val="0"/>
              </a:spcAft>
              <a:buNone/>
            </a:pPr>
            <a:r>
              <a:rPr lang="en" sz="2400">
                <a:latin typeface="Open Sans"/>
                <a:ea typeface="Open Sans"/>
                <a:cs typeface="Open Sans"/>
                <a:sym typeface="Open Sans"/>
              </a:rPr>
              <a:t>But what’s more out there? Let’s have a look </a:t>
            </a:r>
            <a:endParaRPr sz="2400">
              <a:latin typeface="Open Sans"/>
              <a:ea typeface="Open Sans"/>
              <a:cs typeface="Open Sans"/>
              <a:sym typeface="Open Sans"/>
            </a:endParaRPr>
          </a:p>
        </p:txBody>
      </p:sp>
      <p:grpSp>
        <p:nvGrpSpPr>
          <p:cNvPr id="94" name="Google Shape;94;p16"/>
          <p:cNvGrpSpPr/>
          <p:nvPr/>
        </p:nvGrpSpPr>
        <p:grpSpPr>
          <a:xfrm>
            <a:off x="0" y="5976100"/>
            <a:ext cx="9144000" cy="919800"/>
            <a:chOff x="0" y="5976100"/>
            <a:chExt cx="9144000" cy="919800"/>
          </a:xfrm>
        </p:grpSpPr>
        <p:sp>
          <p:nvSpPr>
            <p:cNvPr id="95" name="Google Shape;95;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 name="Google Shape;102;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3" name="Google Shape;103;p17"/>
          <p:cNvSpPr txBox="1"/>
          <p:nvPr/>
        </p:nvSpPr>
        <p:spPr>
          <a:xfrm>
            <a:off x="125"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Recurrent Neural Network (RNN)</a:t>
            </a:r>
            <a:endParaRPr sz="4800">
              <a:solidFill>
                <a:srgbClr val="434343"/>
              </a:solidFill>
              <a:latin typeface="Economica"/>
              <a:ea typeface="Economica"/>
              <a:cs typeface="Economica"/>
              <a:sym typeface="Economica"/>
            </a:endParaRPr>
          </a:p>
        </p:txBody>
      </p:sp>
      <p:sp>
        <p:nvSpPr>
          <p:cNvPr id="104" name="Google Shape;104;p17"/>
          <p:cNvSpPr txBox="1"/>
          <p:nvPr/>
        </p:nvSpPr>
        <p:spPr>
          <a:xfrm>
            <a:off x="170150" y="978675"/>
            <a:ext cx="86787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Imagine that you are watching a movie. Most likely you would be able to connect to the scenes of the movie and understand what is happening, right? All our thinking goes in a flow and based on previous frame we can connect the current frame easily. Our thoughts have persistence.</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Well, can we expect a neural network to make sense out of it? Not really!</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Our traditional neural network architectures (</a:t>
            </a:r>
            <a:r>
              <a:rPr lang="en" sz="1700">
                <a:solidFill>
                  <a:schemeClr val="dk1"/>
                </a:solidFill>
                <a:latin typeface="Open Sans"/>
                <a:ea typeface="Open Sans"/>
                <a:cs typeface="Open Sans"/>
                <a:sym typeface="Open Sans"/>
              </a:rPr>
              <a:t>Feed-forward neural networks)</a:t>
            </a:r>
            <a:r>
              <a:rPr lang="en" sz="1700">
                <a:latin typeface="Open Sans"/>
                <a:ea typeface="Open Sans"/>
                <a:cs typeface="Open Sans"/>
                <a:sym typeface="Open Sans"/>
              </a:rPr>
              <a:t> cannot do this. Given a particular sequence of frames, they cannot predict or understand what is happening at each point in the movie.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1700">
                <a:latin typeface="Open Sans"/>
                <a:ea typeface="Open Sans"/>
                <a:cs typeface="Open Sans"/>
                <a:sym typeface="Open Sans"/>
              </a:rPr>
              <a:t>They have no memory of the input they receive and are bad at predicting what’s coming next. Because a feed-forward network only considers the current input, it has no understanding of sequence or time. It simply can’t remember anything about what happened in the past except its training.</a:t>
            </a:r>
            <a:endParaRPr sz="17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7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7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pic>
        <p:nvPicPr>
          <p:cNvPr id="105" name="Google Shape;105;p17"/>
          <p:cNvPicPr preferRelativeResize="0"/>
          <p:nvPr/>
        </p:nvPicPr>
        <p:blipFill rotWithShape="1">
          <a:blip r:embed="rId3">
            <a:alphaModFix/>
          </a:blip>
          <a:srcRect b="12927" l="0" r="0" t="8628"/>
          <a:stretch/>
        </p:blipFill>
        <p:spPr>
          <a:xfrm>
            <a:off x="2995187" y="5118725"/>
            <a:ext cx="3028626" cy="1690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 name="Google Shape;111;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2" name="Google Shape;112;p18"/>
          <p:cNvSpPr txBox="1"/>
          <p:nvPr/>
        </p:nvSpPr>
        <p:spPr>
          <a:xfrm>
            <a:off x="463200" y="978675"/>
            <a:ext cx="54615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Here comes the RNN.</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In a RNN the information cycles through a loop. When it makes a decision, it considers the current input and also what it has learned from the inputs it received previously.</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lang="en" sz="1700">
                <a:latin typeface="Open Sans"/>
                <a:ea typeface="Open Sans"/>
                <a:cs typeface="Open Sans"/>
                <a:sym typeface="Open Sans"/>
              </a:rPr>
              <a:t>Below is side by side comparison of a regular Feed Forward Neural Network (MLP) and a Recurrent Neural Network (RNN). </a:t>
            </a:r>
            <a:r>
              <a:rPr lang="en" sz="1700">
                <a:latin typeface="Open Sans"/>
                <a:ea typeface="Open Sans"/>
                <a:cs typeface="Open Sans"/>
                <a:sym typeface="Open Sans"/>
              </a:rPr>
              <a:t>We can see that RNN is following a loop and learning from current and previous inputs.</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pic>
        <p:nvPicPr>
          <p:cNvPr id="113" name="Google Shape;113;p18"/>
          <p:cNvPicPr preferRelativeResize="0"/>
          <p:nvPr/>
        </p:nvPicPr>
        <p:blipFill rotWithShape="1">
          <a:blip r:embed="rId3">
            <a:alphaModFix/>
          </a:blip>
          <a:srcRect b="0" l="0" r="0" t="0"/>
          <a:stretch/>
        </p:blipFill>
        <p:spPr>
          <a:xfrm>
            <a:off x="6566250" y="1085850"/>
            <a:ext cx="1866900" cy="2857500"/>
          </a:xfrm>
          <a:prstGeom prst="rect">
            <a:avLst/>
          </a:prstGeom>
          <a:noFill/>
          <a:ln>
            <a:noFill/>
          </a:ln>
        </p:spPr>
      </p:pic>
      <p:pic>
        <p:nvPicPr>
          <p:cNvPr id="114" name="Google Shape;114;p18"/>
          <p:cNvPicPr preferRelativeResize="0"/>
          <p:nvPr/>
        </p:nvPicPr>
        <p:blipFill>
          <a:blip r:embed="rId4">
            <a:alphaModFix/>
          </a:blip>
          <a:stretch>
            <a:fillRect/>
          </a:stretch>
        </p:blipFill>
        <p:spPr>
          <a:xfrm>
            <a:off x="3118274" y="3943350"/>
            <a:ext cx="5069731" cy="2804000"/>
          </a:xfrm>
          <a:prstGeom prst="rect">
            <a:avLst/>
          </a:prstGeom>
          <a:noFill/>
          <a:ln>
            <a:noFill/>
          </a:ln>
        </p:spPr>
      </p:pic>
      <p:sp>
        <p:nvSpPr>
          <p:cNvPr id="115" name="Google Shape;115;p18"/>
          <p:cNvSpPr txBox="1"/>
          <p:nvPr/>
        </p:nvSpPr>
        <p:spPr>
          <a:xfrm>
            <a:off x="125"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Recurrent Neural Network (RNN)</a:t>
            </a:r>
            <a:endParaRPr sz="4800">
              <a:solidFill>
                <a:srgbClr val="434343"/>
              </a:solidFill>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1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400">
                <a:solidFill>
                  <a:srgbClr val="434343"/>
                </a:solidFill>
                <a:latin typeface="Economica"/>
                <a:ea typeface="Economica"/>
                <a:cs typeface="Economica"/>
                <a:sym typeface="Economica"/>
              </a:rPr>
              <a:t>Applications of </a:t>
            </a:r>
            <a:r>
              <a:rPr lang="en" sz="4400">
                <a:solidFill>
                  <a:srgbClr val="434343"/>
                </a:solidFill>
                <a:latin typeface="Economica"/>
                <a:ea typeface="Economica"/>
                <a:cs typeface="Economica"/>
                <a:sym typeface="Economica"/>
              </a:rPr>
              <a:t>RNN</a:t>
            </a:r>
            <a:endParaRPr sz="4400">
              <a:solidFill>
                <a:srgbClr val="434343"/>
              </a:solidFill>
              <a:latin typeface="Economica"/>
              <a:ea typeface="Economica"/>
              <a:cs typeface="Economica"/>
              <a:sym typeface="Economica"/>
            </a:endParaRPr>
          </a:p>
        </p:txBody>
      </p:sp>
      <p:sp>
        <p:nvSpPr>
          <p:cNvPr id="123" name="Google Shape;123;p19"/>
          <p:cNvSpPr txBox="1"/>
          <p:nvPr/>
        </p:nvSpPr>
        <p:spPr>
          <a:xfrm>
            <a:off x="463200" y="978675"/>
            <a:ext cx="82896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rPr b="1" lang="en" sz="2200">
                <a:latin typeface="Open Sans"/>
                <a:ea typeface="Open Sans"/>
                <a:cs typeface="Open Sans"/>
                <a:sym typeface="Open Sans"/>
              </a:rPr>
              <a:t>Sentiment Classification:</a:t>
            </a:r>
            <a:r>
              <a:rPr lang="en" sz="2200">
                <a:latin typeface="Open Sans"/>
                <a:ea typeface="Open Sans"/>
                <a:cs typeface="Open Sans"/>
                <a:sym typeface="Open Sans"/>
              </a:rPr>
              <a:t> This can be a task of simply classifying tweets into positive and negative sentiment. So here the input would be a tweet of varying lengths, while output is of a fixed type and size.</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2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p:txBody>
      </p:sp>
      <p:pic>
        <p:nvPicPr>
          <p:cNvPr id="124" name="Google Shape;124;p19"/>
          <p:cNvPicPr preferRelativeResize="0"/>
          <p:nvPr/>
        </p:nvPicPr>
        <p:blipFill>
          <a:blip r:embed="rId3">
            <a:alphaModFix/>
          </a:blip>
          <a:stretch>
            <a:fillRect/>
          </a:stretch>
        </p:blipFill>
        <p:spPr>
          <a:xfrm>
            <a:off x="994436" y="3388500"/>
            <a:ext cx="7227126" cy="1900900"/>
          </a:xfrm>
          <a:prstGeom prst="rect">
            <a:avLst/>
          </a:prstGeom>
          <a:noFill/>
          <a:ln>
            <a:noFill/>
          </a:ln>
        </p:spPr>
      </p:pic>
      <p:grpSp>
        <p:nvGrpSpPr>
          <p:cNvPr id="125" name="Google Shape;125;p19"/>
          <p:cNvGrpSpPr/>
          <p:nvPr/>
        </p:nvGrpSpPr>
        <p:grpSpPr>
          <a:xfrm>
            <a:off x="0" y="5976100"/>
            <a:ext cx="9144000" cy="919800"/>
            <a:chOff x="0" y="5976100"/>
            <a:chExt cx="9144000" cy="919800"/>
          </a:xfrm>
        </p:grpSpPr>
        <p:sp>
          <p:nvSpPr>
            <p:cNvPr id="126" name="Google Shape;126;p1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19"/>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 name="Google Shape;133;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4" name="Google Shape;134;p2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Applications of RNN</a:t>
            </a:r>
            <a:endParaRPr sz="4500">
              <a:solidFill>
                <a:srgbClr val="434343"/>
              </a:solidFill>
              <a:latin typeface="Economica"/>
              <a:ea typeface="Economica"/>
              <a:cs typeface="Economica"/>
              <a:sym typeface="Economica"/>
            </a:endParaRPr>
          </a:p>
        </p:txBody>
      </p:sp>
      <p:sp>
        <p:nvSpPr>
          <p:cNvPr id="135" name="Google Shape;135;p20"/>
          <p:cNvSpPr txBox="1"/>
          <p:nvPr/>
        </p:nvSpPr>
        <p:spPr>
          <a:xfrm>
            <a:off x="463200" y="978675"/>
            <a:ext cx="82896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Open Sans"/>
                <a:ea typeface="Open Sans"/>
                <a:cs typeface="Open Sans"/>
                <a:sym typeface="Open Sans"/>
              </a:rPr>
              <a:t>Language Translation:</a:t>
            </a:r>
            <a:r>
              <a:rPr lang="en" sz="1700">
                <a:latin typeface="Open Sans"/>
                <a:ea typeface="Open Sans"/>
                <a:cs typeface="Open Sans"/>
                <a:sym typeface="Open Sans"/>
              </a:rPr>
              <a:t> Imagine, </a:t>
            </a:r>
            <a:r>
              <a:rPr lang="en" sz="1700">
                <a:latin typeface="Open Sans"/>
                <a:ea typeface="Open Sans"/>
                <a:cs typeface="Open Sans"/>
                <a:sym typeface="Open Sans"/>
              </a:rPr>
              <a:t>we want to translate text from one language (English) to other language (French). Each language has </a:t>
            </a:r>
            <a:r>
              <a:rPr lang="en" sz="1700">
                <a:latin typeface="Open Sans"/>
                <a:ea typeface="Open Sans"/>
                <a:cs typeface="Open Sans"/>
                <a:sym typeface="Open Sans"/>
              </a:rPr>
              <a:t>its</a:t>
            </a:r>
            <a:r>
              <a:rPr lang="en" sz="1700">
                <a:latin typeface="Open Sans"/>
                <a:ea typeface="Open Sans"/>
                <a:cs typeface="Open Sans"/>
                <a:sym typeface="Open Sans"/>
              </a:rPr>
              <a:t> own semantics and would have varying lengths for the same sentence. So here the inputs as well as outputs are of varying lengths.</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p:txBody>
      </p:sp>
      <p:pic>
        <p:nvPicPr>
          <p:cNvPr id="136" name="Google Shape;136;p20"/>
          <p:cNvPicPr preferRelativeResize="0"/>
          <p:nvPr/>
        </p:nvPicPr>
        <p:blipFill>
          <a:blip r:embed="rId3">
            <a:alphaModFix/>
          </a:blip>
          <a:stretch>
            <a:fillRect/>
          </a:stretch>
        </p:blipFill>
        <p:spPr>
          <a:xfrm>
            <a:off x="2166225" y="2216725"/>
            <a:ext cx="5286475" cy="4544300"/>
          </a:xfrm>
          <a:prstGeom prst="rect">
            <a:avLst/>
          </a:prstGeom>
          <a:noFill/>
          <a:ln>
            <a:noFill/>
          </a:ln>
        </p:spPr>
      </p:pic>
      <p:grpSp>
        <p:nvGrpSpPr>
          <p:cNvPr id="137" name="Google Shape;137;p20"/>
          <p:cNvGrpSpPr/>
          <p:nvPr/>
        </p:nvGrpSpPr>
        <p:grpSpPr>
          <a:xfrm>
            <a:off x="0" y="5976100"/>
            <a:ext cx="9144000" cy="919800"/>
            <a:chOff x="0" y="5976100"/>
            <a:chExt cx="9144000" cy="919800"/>
          </a:xfrm>
        </p:grpSpPr>
        <p:sp>
          <p:nvSpPr>
            <p:cNvPr id="138" name="Google Shape;138;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0"/>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6" name="Google Shape;146;p21"/>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Applications of RNN</a:t>
            </a:r>
            <a:endParaRPr sz="4500">
              <a:solidFill>
                <a:srgbClr val="434343"/>
              </a:solidFill>
              <a:latin typeface="Economica"/>
              <a:ea typeface="Economica"/>
              <a:cs typeface="Economica"/>
              <a:sym typeface="Economica"/>
            </a:endParaRPr>
          </a:p>
        </p:txBody>
      </p:sp>
      <p:sp>
        <p:nvSpPr>
          <p:cNvPr id="147" name="Google Shape;147;p21"/>
          <p:cNvSpPr txBox="1"/>
          <p:nvPr/>
        </p:nvSpPr>
        <p:spPr>
          <a:xfrm>
            <a:off x="463200" y="978675"/>
            <a:ext cx="82896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Open Sans"/>
                <a:ea typeface="Open Sans"/>
                <a:cs typeface="Open Sans"/>
                <a:sym typeface="Open Sans"/>
              </a:rPr>
              <a:t>Image Captioning </a:t>
            </a:r>
            <a:r>
              <a:rPr lang="en" sz="1700">
                <a:latin typeface="Open Sans"/>
                <a:ea typeface="Open Sans"/>
                <a:cs typeface="Open Sans"/>
                <a:sym typeface="Open Sans"/>
              </a:rPr>
              <a:t>– Here, let’s say we have an image for which we need a textual description. So we have a single input – the image, and a series or sequence of words as output. Here the image might be of a fixed size, but the output is a description of varying lengths</a:t>
            </a:r>
            <a:endParaRPr sz="1700">
              <a:latin typeface="Open Sans"/>
              <a:ea typeface="Open Sans"/>
              <a:cs typeface="Open Sans"/>
              <a:sym typeface="Open Sans"/>
            </a:endParaRPr>
          </a:p>
        </p:txBody>
      </p:sp>
      <p:pic>
        <p:nvPicPr>
          <p:cNvPr id="148" name="Google Shape;148;p21"/>
          <p:cNvPicPr preferRelativeResize="0"/>
          <p:nvPr/>
        </p:nvPicPr>
        <p:blipFill>
          <a:blip r:embed="rId3">
            <a:alphaModFix/>
          </a:blip>
          <a:stretch>
            <a:fillRect/>
          </a:stretch>
        </p:blipFill>
        <p:spPr>
          <a:xfrm>
            <a:off x="2094463" y="2369298"/>
            <a:ext cx="4955075" cy="4143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